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2" r:id="rId5"/>
    <p:sldId id="264" r:id="rId6"/>
    <p:sldId id="300" r:id="rId7"/>
    <p:sldId id="266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928B7-F109-49ED-A115-B0FE602C4474}" type="datetimeFigureOut">
              <a:rPr lang="it-IT" smtClean="0"/>
              <a:pPr/>
              <a:t>29/05/2017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F1876-02DD-4837-A58D-8497E82D8CB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F1876-02DD-4837-A58D-8497E82D8CB4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*sia</a:t>
            </a:r>
            <a:r>
              <a:rPr lang="it-IT" dirty="0" smtClean="0"/>
              <a:t> gli </a:t>
            </a:r>
            <a:r>
              <a:rPr lang="it-IT" b="1" dirty="0" smtClean="0"/>
              <a:t>SHORT C</a:t>
            </a:r>
            <a:r>
              <a:rPr lang="it-IT" dirty="0" smtClean="0"/>
              <a:t>. che i </a:t>
            </a:r>
            <a:r>
              <a:rPr lang="it-IT" b="1" dirty="0" smtClean="0"/>
              <a:t>LONG C</a:t>
            </a:r>
            <a:r>
              <a:rPr lang="it-IT" dirty="0" smtClean="0"/>
              <a:t>. hanno </a:t>
            </a:r>
            <a:r>
              <a:rPr lang="it-IT" b="1" dirty="0" smtClean="0"/>
              <a:t>prezzi</a:t>
            </a:r>
            <a:r>
              <a:rPr lang="it-IT" b="1" baseline="0" dirty="0" smtClean="0"/>
              <a:t> indicativi al singolo prodotto </a:t>
            </a:r>
            <a:r>
              <a:rPr lang="it-IT" baseline="0" dirty="0" smtClean="0"/>
              <a:t>acquistato dal “singolo utente”, quindi attivabile in qualsiasi momento. Nel caso di iscrizione sulla </a:t>
            </a:r>
            <a:r>
              <a:rPr lang="it-IT" baseline="0" dirty="0" err="1" smtClean="0">
                <a:solidFill>
                  <a:srgbClr val="FF0000"/>
                </a:solidFill>
              </a:rPr>
              <a:t>Pag</a:t>
            </a:r>
            <a:r>
              <a:rPr lang="it-IT" baseline="0" dirty="0" smtClean="0">
                <a:solidFill>
                  <a:srgbClr val="FF0000"/>
                </a:solidFill>
              </a:rPr>
              <a:t> </a:t>
            </a:r>
            <a:r>
              <a:rPr lang="it-IT" baseline="0" dirty="0" err="1" smtClean="0">
                <a:solidFill>
                  <a:srgbClr val="FF0000"/>
                </a:solidFill>
              </a:rPr>
              <a:t>Fb</a:t>
            </a:r>
            <a:r>
              <a:rPr lang="it-IT" baseline="0" dirty="0" smtClean="0">
                <a:solidFill>
                  <a:srgbClr val="FF0000"/>
                </a:solidFill>
              </a:rPr>
              <a:t> RIPG </a:t>
            </a:r>
            <a:r>
              <a:rPr lang="it-IT" baseline="0" dirty="0" smtClean="0"/>
              <a:t>ad un medesimo Corso ma nella </a:t>
            </a:r>
            <a:r>
              <a:rPr lang="it-IT" b="1" baseline="0" dirty="0" smtClean="0"/>
              <a:t>tipologia “di Gruppo”, </a:t>
            </a:r>
            <a:r>
              <a:rPr lang="it-IT" baseline="0" dirty="0" smtClean="0"/>
              <a:t>allora sono presenti </a:t>
            </a:r>
            <a:r>
              <a:rPr lang="it-IT" b="1" baseline="0" dirty="0" smtClean="0"/>
              <a:t>interessanti riduzioni </a:t>
            </a:r>
            <a:r>
              <a:rPr lang="it-IT" baseline="0" dirty="0" smtClean="0"/>
              <a:t>in funzione del numero complessivo degli iscritti. Se il singolo è </a:t>
            </a:r>
            <a:r>
              <a:rPr lang="it-IT" b="1" baseline="0" dirty="0" smtClean="0"/>
              <a:t>interessato a più di 1 Corso</a:t>
            </a:r>
            <a:r>
              <a:rPr lang="it-IT" baseline="0" dirty="0" smtClean="0"/>
              <a:t>, allora potrà usufruire anche in questo caso di </a:t>
            </a:r>
            <a:r>
              <a:rPr lang="it-IT" b="1" baseline="0" dirty="0" smtClean="0"/>
              <a:t>notevoli riduzioni </a:t>
            </a:r>
            <a:r>
              <a:rPr lang="it-IT" baseline="0" dirty="0" smtClean="0"/>
              <a:t>e </a:t>
            </a:r>
            <a:r>
              <a:rPr lang="it-IT" baseline="0" dirty="0" err="1" smtClean="0"/>
              <a:t>scontistiche</a:t>
            </a:r>
            <a:r>
              <a:rPr lang="it-IT" baseline="0" dirty="0" smtClean="0"/>
              <a:t>. Le </a:t>
            </a:r>
            <a:r>
              <a:rPr lang="it-IT" baseline="0" dirty="0" err="1" smtClean="0"/>
              <a:t>scontistiche</a:t>
            </a:r>
            <a:r>
              <a:rPr lang="it-IT" baseline="0" dirty="0" smtClean="0"/>
              <a:t> non sono cumulabili e sovrapponibili a quelle riservate a chi ha già frequentato 1 o più Corsi targati </a:t>
            </a:r>
            <a:r>
              <a:rPr lang="it-IT" baseline="0" dirty="0" err="1" smtClean="0"/>
              <a:t>RIProGEO</a:t>
            </a:r>
            <a:r>
              <a:rPr lang="it-IT" baseline="0" dirty="0" smtClean="0"/>
              <a:t>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F1876-02DD-4837-A58D-8497E82D8CB4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err="1" smtClean="0"/>
              <a:t>*sia</a:t>
            </a:r>
            <a:r>
              <a:rPr lang="it-IT" dirty="0" smtClean="0"/>
              <a:t> gli </a:t>
            </a:r>
            <a:r>
              <a:rPr lang="it-IT" b="1" dirty="0" smtClean="0"/>
              <a:t>SHORT C</a:t>
            </a:r>
            <a:r>
              <a:rPr lang="it-IT" dirty="0" smtClean="0"/>
              <a:t>. che i </a:t>
            </a:r>
            <a:r>
              <a:rPr lang="it-IT" b="1" dirty="0" smtClean="0"/>
              <a:t>LONG C</a:t>
            </a:r>
            <a:r>
              <a:rPr lang="it-IT" dirty="0" smtClean="0"/>
              <a:t>. hanno </a:t>
            </a:r>
            <a:r>
              <a:rPr lang="it-IT" b="1" dirty="0" smtClean="0"/>
              <a:t>prezzi</a:t>
            </a:r>
            <a:r>
              <a:rPr lang="it-IT" b="1" baseline="0" dirty="0" smtClean="0"/>
              <a:t> indicativi al singolo prodotto </a:t>
            </a:r>
            <a:r>
              <a:rPr lang="it-IT" baseline="0" dirty="0" smtClean="0"/>
              <a:t>acquistato dal “singolo utente”, quindi attivabile in qualsiasi momento. Nel caso di iscrizione sulla </a:t>
            </a:r>
            <a:r>
              <a:rPr lang="it-IT" baseline="0" dirty="0" err="1" smtClean="0"/>
              <a:t>Pag</a:t>
            </a:r>
            <a:r>
              <a:rPr lang="it-IT" baseline="0" dirty="0" smtClean="0"/>
              <a:t> </a:t>
            </a:r>
            <a:r>
              <a:rPr lang="it-IT" baseline="0" dirty="0" err="1" smtClean="0"/>
              <a:t>Fb</a:t>
            </a:r>
            <a:r>
              <a:rPr lang="it-IT" baseline="0" dirty="0" smtClean="0"/>
              <a:t> RIPG ad un medesimo Corso ma nella </a:t>
            </a:r>
            <a:r>
              <a:rPr lang="it-IT" b="1" baseline="0" dirty="0" smtClean="0"/>
              <a:t>tipologia “di Gruppo”, </a:t>
            </a:r>
            <a:r>
              <a:rPr lang="it-IT" baseline="0" dirty="0" smtClean="0"/>
              <a:t>allora sono presenti </a:t>
            </a:r>
            <a:r>
              <a:rPr lang="it-IT" b="1" baseline="0" dirty="0" smtClean="0"/>
              <a:t>interessanti riduzioni </a:t>
            </a:r>
            <a:r>
              <a:rPr lang="it-IT" baseline="0" dirty="0" smtClean="0"/>
              <a:t>in funzione del numero complessivo degli iscritti. Se il singolo è </a:t>
            </a:r>
            <a:r>
              <a:rPr lang="it-IT" b="1" baseline="0" dirty="0" smtClean="0"/>
              <a:t>interessato a più di 1 Corso</a:t>
            </a:r>
            <a:r>
              <a:rPr lang="it-IT" baseline="0" dirty="0" smtClean="0"/>
              <a:t>, allora potrà usufruire anche in questo caso di </a:t>
            </a:r>
            <a:r>
              <a:rPr lang="it-IT" b="1" baseline="0" dirty="0" smtClean="0"/>
              <a:t>notevoli riduzioni </a:t>
            </a:r>
            <a:r>
              <a:rPr lang="it-IT" baseline="0" dirty="0" smtClean="0"/>
              <a:t>e </a:t>
            </a:r>
            <a:r>
              <a:rPr lang="it-IT" baseline="0" dirty="0" err="1" smtClean="0"/>
              <a:t>scontistiche</a:t>
            </a:r>
            <a:r>
              <a:rPr lang="it-IT" baseline="0" dirty="0" smtClean="0"/>
              <a:t>. Le </a:t>
            </a:r>
            <a:r>
              <a:rPr lang="it-IT" baseline="0" dirty="0" err="1" smtClean="0"/>
              <a:t>scontistiche</a:t>
            </a:r>
            <a:r>
              <a:rPr lang="it-IT" baseline="0" dirty="0" smtClean="0"/>
              <a:t> non sono cumulabili e sovrapponibili a quelle riservate a chi ha già frequentato 1 o più Corsi targati </a:t>
            </a:r>
            <a:r>
              <a:rPr lang="it-IT" baseline="0" dirty="0" err="1" smtClean="0"/>
              <a:t>RIProGEO</a:t>
            </a:r>
            <a:r>
              <a:rPr lang="it-IT" baseline="0" dirty="0" smtClean="0"/>
              <a:t>. 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F1876-02DD-4837-A58D-8497E82D8CB4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**in rosso i Corsi in via di definizione e strutturazione, quindi attualmente non attivi.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F1876-02DD-4837-A58D-8497E82D8CB4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**in rosso i Corsi in via di definizione e strutturazione, quindi attualmente non attivi.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F1876-02DD-4837-A58D-8497E82D8CB4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2ACDA-C4D9-4684-B1AD-0F16E33F7B32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93854-5A0D-43A7-B845-C45C722F4803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48FC-6B9B-4EC3-91E2-B83FD3630814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C192-5547-4BB4-A9F5-B2FFC19FFD87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A52C3-847C-401B-9650-B97AEB5B6596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56AC-841E-4BF5-A9EC-B21D9535034A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13F2-C11D-45CE-9878-7A3467C82E71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39AEB-401E-481A-8EEB-67738319B6DC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90C8-BF00-42A3-B6AC-8457B928D1A7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D688B-D2D6-47BD-8E8E-981C8657B13C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EF09-9402-4DF7-AFA2-C95D06037F4D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5828E-5427-4518-B3B6-EE5D3B11B8E6}" type="datetime1">
              <a:rPr lang="it-IT" smtClean="0"/>
              <a:pPr/>
              <a:t>29/05/2017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canet.it/ecdl-gi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iprofessionegeografo.it/corsi-personalizza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.andre87@g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1y96hrmU7WezypqAPU9y1zjQdsy-FKk5Ej0iN0Dmp2l0/edi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ocs.google.com/forms/d/1oc8Y8KpvvrORVoNOpYmxE4516UlTxFc9roUs0GQF2Ik/ed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7715304" cy="1470025"/>
          </a:xfrm>
          <a:solidFill>
            <a:schemeClr val="accent3">
              <a:lumMod val="60000"/>
              <a:lumOff val="40000"/>
            </a:schemeClr>
          </a:solidFill>
          <a:scene3d>
            <a:camera prst="perspectiveHeroicExtremeRightFacing"/>
            <a:lightRig rig="threePt" dir="t"/>
          </a:scene3d>
        </p:spPr>
        <p:txBody>
          <a:bodyPr/>
          <a:lstStyle/>
          <a:p>
            <a:r>
              <a:rPr lang="it-IT" b="1" dirty="0" err="1" smtClean="0"/>
              <a:t>RIProGEO</a:t>
            </a:r>
            <a:r>
              <a:rPr lang="it-IT" b="1" dirty="0" smtClean="0"/>
              <a:t> 2.0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8728" y="2071678"/>
            <a:ext cx="6400800" cy="1000132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 smtClean="0"/>
              <a:t>CATALOGO CORSI E SERVIZI </a:t>
            </a:r>
            <a:r>
              <a:rPr lang="it-IT" b="1" dirty="0" smtClean="0"/>
              <a:t>2017</a:t>
            </a:r>
          </a:p>
          <a:p>
            <a:r>
              <a:rPr lang="it-IT" b="1" dirty="0" smtClean="0"/>
              <a:t>www.riprofessionegeografo.it</a:t>
            </a:r>
            <a:endParaRPr lang="it-IT" b="1" dirty="0"/>
          </a:p>
        </p:txBody>
      </p:sp>
      <p:pic>
        <p:nvPicPr>
          <p:cNvPr id="4" name="Immagine 3" descr="RIPG2.0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071810"/>
            <a:ext cx="4562475" cy="2714625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143644"/>
            <a:ext cx="2895600" cy="577831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Dt.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Geografo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Gagna Andrea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Owner and Manager RIPG e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RIProGEO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2.0</a:t>
            </a:r>
            <a:endParaRPr lang="it-IT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/>
          <a:lstStyle/>
          <a:p>
            <a:r>
              <a:rPr lang="it-IT" b="1" dirty="0" smtClean="0"/>
              <a:t>CORSI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00726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b="1" dirty="0" smtClean="0"/>
              <a:t>CORSI BREVI </a:t>
            </a:r>
            <a:r>
              <a:rPr lang="it-IT" dirty="0" smtClean="0"/>
              <a:t>( “SHORT COURSES” online E-learning. Attivabili anche in presenza su richiesta.)</a:t>
            </a:r>
          </a:p>
          <a:p>
            <a:pPr>
              <a:buNone/>
            </a:pPr>
            <a:r>
              <a:rPr lang="it-IT" dirty="0" smtClean="0"/>
              <a:t> Sono Corsi di poche ore (4 ore di solito) rivolti a coloro che si apprestano per la prima volta ad imparare ad usare una specifica tecnologia </a:t>
            </a:r>
            <a:r>
              <a:rPr lang="it-IT" dirty="0" err="1" smtClean="0"/>
              <a:t>Geo-ict</a:t>
            </a:r>
            <a:r>
              <a:rPr lang="it-IT" dirty="0" smtClean="0"/>
              <a:t> (</a:t>
            </a:r>
            <a:r>
              <a:rPr lang="it-IT" dirty="0" err="1" smtClean="0"/>
              <a:t>Geographich</a:t>
            </a:r>
            <a:r>
              <a:rPr lang="it-IT" dirty="0" smtClean="0"/>
              <a:t> information and </a:t>
            </a:r>
            <a:r>
              <a:rPr lang="it-IT" dirty="0" err="1" smtClean="0"/>
              <a:t>comunication</a:t>
            </a:r>
            <a:r>
              <a:rPr lang="it-IT" dirty="0" smtClean="0"/>
              <a:t> </a:t>
            </a:r>
            <a:r>
              <a:rPr lang="it-IT" dirty="0" err="1" smtClean="0"/>
              <a:t>technologies</a:t>
            </a:r>
            <a:r>
              <a:rPr lang="it-IT" dirty="0" smtClean="0"/>
              <a:t>) </a:t>
            </a:r>
            <a:r>
              <a:rPr lang="it-IT" dirty="0" err="1" smtClean="0"/>
              <a:t>open-source</a:t>
            </a:r>
            <a:r>
              <a:rPr lang="it-IT" dirty="0" smtClean="0"/>
              <a:t> (</a:t>
            </a:r>
            <a:r>
              <a:rPr lang="it-IT" dirty="0" err="1" smtClean="0"/>
              <a:t>es</a:t>
            </a:r>
            <a:r>
              <a:rPr lang="it-IT" dirty="0" smtClean="0"/>
              <a:t>: QGIS, </a:t>
            </a:r>
            <a:r>
              <a:rPr lang="it-IT" dirty="0" err="1" smtClean="0"/>
              <a:t>PostGIS</a:t>
            </a:r>
            <a:r>
              <a:rPr lang="it-IT" dirty="0" smtClean="0"/>
              <a:t>, </a:t>
            </a:r>
            <a:r>
              <a:rPr lang="it-IT" dirty="0" err="1" smtClean="0"/>
              <a:t>OpenStreetMap</a:t>
            </a:r>
            <a:r>
              <a:rPr lang="it-IT" dirty="0" smtClean="0"/>
              <a:t>, </a:t>
            </a:r>
            <a:r>
              <a:rPr lang="it-IT" dirty="0" err="1" smtClean="0"/>
              <a:t>Mapillary</a:t>
            </a:r>
            <a:r>
              <a:rPr lang="it-IT" dirty="0" smtClean="0"/>
              <a:t>, GPS Mobile, </a:t>
            </a:r>
            <a:r>
              <a:rPr lang="it-IT" dirty="0" err="1" smtClean="0"/>
              <a:t>etc</a:t>
            </a:r>
            <a:r>
              <a:rPr lang="it-IT" dirty="0" smtClean="0"/>
              <a:t>..) o uno specifico aspetto (</a:t>
            </a:r>
            <a:r>
              <a:rPr lang="it-IT" dirty="0" err="1" smtClean="0"/>
              <a:t>es</a:t>
            </a:r>
            <a:r>
              <a:rPr lang="it-IT" dirty="0" smtClean="0"/>
              <a:t>: gli </a:t>
            </a:r>
            <a:r>
              <a:rPr lang="it-IT" dirty="0" err="1" smtClean="0"/>
              <a:t>Open-geo-data</a:t>
            </a:r>
            <a:r>
              <a:rPr lang="it-IT" dirty="0" smtClean="0"/>
              <a:t>, l’Agricoltura di Precisione, il </a:t>
            </a:r>
            <a:r>
              <a:rPr lang="it-IT" dirty="0" err="1" smtClean="0"/>
              <a:t>Geomarketing</a:t>
            </a:r>
            <a:r>
              <a:rPr lang="it-IT" dirty="0" smtClean="0"/>
              <a:t>, </a:t>
            </a:r>
            <a:r>
              <a:rPr lang="it-IT" dirty="0" err="1" smtClean="0"/>
              <a:t>etc</a:t>
            </a:r>
            <a:r>
              <a:rPr lang="it-IT" dirty="0" smtClean="0"/>
              <a:t>..).</a:t>
            </a:r>
          </a:p>
          <a:p>
            <a:pPr>
              <a:buFont typeface="Wingdings" pitchFamily="2" charset="2"/>
              <a:buChar char="v"/>
            </a:pPr>
            <a:endParaRPr lang="it-IT" b="1" dirty="0" smtClean="0"/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 CORSI LUNGHI </a:t>
            </a:r>
            <a:r>
              <a:rPr lang="it-IT" dirty="0" smtClean="0"/>
              <a:t>( “LONG COURSES” online E-learning. Attivabili anche in presenza su richiesta. )</a:t>
            </a:r>
          </a:p>
          <a:p>
            <a:pPr>
              <a:buNone/>
            </a:pPr>
            <a:r>
              <a:rPr lang="it-IT" dirty="0" smtClean="0"/>
              <a:t>Sono Corsi completi e che durano tra le 10 e le 40 ore. Mirano a fornire ai corsisti una formazione esaustiva basica o avanzata riguardo le competenze professionali di determinate tecnologie </a:t>
            </a:r>
            <a:r>
              <a:rPr lang="it-IT" dirty="0" err="1" smtClean="0"/>
              <a:t>Geo-ict</a:t>
            </a:r>
            <a:r>
              <a:rPr lang="it-IT" dirty="0" smtClean="0"/>
              <a:t> o dell’integrazione tra più di una.</a:t>
            </a:r>
          </a:p>
          <a:p>
            <a:pPr>
              <a:buNone/>
            </a:pPr>
            <a:endParaRPr lang="it-IT" dirty="0" smtClean="0"/>
          </a:p>
          <a:p>
            <a:pPr>
              <a:buFont typeface="Wingdings" pitchFamily="2" charset="2"/>
              <a:buChar char="v"/>
            </a:pPr>
            <a:endParaRPr lang="it-IT" b="1" dirty="0" smtClean="0"/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 ECDL GIS </a:t>
            </a:r>
            <a:r>
              <a:rPr lang="it-IT" dirty="0" smtClean="0"/>
              <a:t>( </a:t>
            </a:r>
            <a:r>
              <a:rPr lang="it-IT" b="1" dirty="0" smtClean="0"/>
              <a:t>Patente Europea Informatica per i </a:t>
            </a:r>
            <a:r>
              <a:rPr lang="it-IT" b="1" dirty="0" err="1" smtClean="0"/>
              <a:t>Geographic</a:t>
            </a:r>
            <a:r>
              <a:rPr lang="it-IT" b="1" dirty="0" smtClean="0"/>
              <a:t> Information System</a:t>
            </a:r>
            <a:r>
              <a:rPr lang="it-IT" dirty="0" smtClean="0"/>
              <a:t>. Attivabile anche in presenza su richiesta. )</a:t>
            </a:r>
          </a:p>
          <a:p>
            <a:pPr>
              <a:buNone/>
            </a:pPr>
            <a:r>
              <a:rPr lang="it-IT" dirty="0" smtClean="0"/>
              <a:t>E’ la </a:t>
            </a:r>
            <a:r>
              <a:rPr lang="it-IT" dirty="0" smtClean="0">
                <a:hlinkClick r:id="rId3"/>
              </a:rPr>
              <a:t>patente informatica per i GIS</a:t>
            </a:r>
            <a:r>
              <a:rPr lang="it-IT" dirty="0" smtClean="0"/>
              <a:t>, certificata da AICA. </a:t>
            </a:r>
            <a:r>
              <a:rPr lang="it-IT" dirty="0" err="1" smtClean="0"/>
              <a:t>RIProGEO</a:t>
            </a:r>
            <a:r>
              <a:rPr lang="it-IT" dirty="0" smtClean="0"/>
              <a:t> 2.0 eroga corsi online o in presenza per la preparazione dei 3 moduli che costituiscono l’esame per conseguirla, oltre che fornire informazioni su come funziona e su quali sono i Test center più vicini.</a:t>
            </a:r>
          </a:p>
          <a:p>
            <a:pPr>
              <a:buFont typeface="Wingdings" pitchFamily="2" charset="2"/>
              <a:buChar char="v"/>
            </a:pPr>
            <a:endParaRPr lang="it-IT" b="1" dirty="0" smtClean="0"/>
          </a:p>
          <a:p>
            <a:pPr>
              <a:buFont typeface="Wingdings" pitchFamily="2" charset="2"/>
              <a:buChar char="v"/>
            </a:pPr>
            <a:r>
              <a:rPr lang="it-IT" b="1" dirty="0" smtClean="0"/>
              <a:t> CORSI PERSONALIZZATI/ON-DEMAND </a:t>
            </a:r>
            <a:r>
              <a:rPr lang="it-IT" dirty="0" smtClean="0"/>
              <a:t>( </a:t>
            </a:r>
            <a:r>
              <a:rPr lang="it-IT" dirty="0" smtClean="0">
                <a:hlinkClick r:id="rId4"/>
              </a:rPr>
              <a:t>Personalizzabili </a:t>
            </a:r>
            <a:r>
              <a:rPr lang="it-IT" dirty="0" smtClean="0"/>
              <a:t> compilando il </a:t>
            </a:r>
            <a:r>
              <a:rPr lang="it-IT" dirty="0" err="1" smtClean="0"/>
              <a:t>form</a:t>
            </a:r>
            <a:r>
              <a:rPr lang="it-IT" dirty="0" smtClean="0"/>
              <a:t> a cui si viene rimandati e attivabili anche in presenza. )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Si tratta di corsi e-learning (o in presenza, attivabili su richiesta in quest’ultimo caso) che hanno l’obiettivo di fornire competenze specifiche in linea con le esigenze del singolo corsista. Il corsista indica o valuta assieme al Docente gli aspetti/argomenti/competenze tecniche che sono più in linea con il suo percorso formativo accademico, il back-ground lavorativo e professionale e le proprie attitudini obiettivi occupazionali.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ELENCO PRINCIPALI SHORT COURSES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57216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sz="3300" b="1" dirty="0" smtClean="0"/>
              <a:t> Gli </a:t>
            </a:r>
            <a:r>
              <a:rPr lang="it-IT" sz="3300" b="1" dirty="0" err="1" smtClean="0"/>
              <a:t>OpenGeoData</a:t>
            </a:r>
            <a:r>
              <a:rPr lang="it-IT" sz="3300" b="1" dirty="0" smtClean="0"/>
              <a:t>.</a:t>
            </a:r>
            <a:endParaRPr lang="it-IT" sz="3300" dirty="0" smtClean="0"/>
          </a:p>
          <a:p>
            <a:pPr>
              <a:buFont typeface="Wingdings" pitchFamily="2" charset="2"/>
              <a:buChar char="v"/>
            </a:pPr>
            <a:r>
              <a:rPr lang="it-IT" sz="3300" dirty="0" smtClean="0"/>
              <a:t> </a:t>
            </a:r>
            <a:r>
              <a:rPr lang="it-IT" sz="3300" b="1" dirty="0" smtClean="0"/>
              <a:t>I GIS.</a:t>
            </a:r>
          </a:p>
          <a:p>
            <a:pPr>
              <a:buFont typeface="Wingdings" pitchFamily="2" charset="2"/>
              <a:buChar char="v"/>
            </a:pPr>
            <a:r>
              <a:rPr lang="it-IT" sz="3300" b="1" dirty="0" smtClean="0"/>
              <a:t> I </a:t>
            </a:r>
            <a:r>
              <a:rPr lang="it-IT" sz="3300" b="1" dirty="0" err="1" smtClean="0"/>
              <a:t>Geodatabase</a:t>
            </a:r>
            <a:r>
              <a:rPr lang="it-IT" sz="3300" b="1" dirty="0" smtClean="0"/>
              <a:t>.</a:t>
            </a:r>
            <a:endParaRPr lang="it-IT" sz="3300" dirty="0" smtClean="0"/>
          </a:p>
          <a:p>
            <a:pPr>
              <a:buFont typeface="Wingdings" pitchFamily="2" charset="2"/>
              <a:buChar char="v"/>
            </a:pPr>
            <a:r>
              <a:rPr lang="it-IT" sz="3300" b="1" dirty="0" smtClean="0"/>
              <a:t> Interrogazioni geografiche con </a:t>
            </a:r>
            <a:r>
              <a:rPr lang="it-IT" sz="3300" b="1" dirty="0" smtClean="0"/>
              <a:t>SQL </a:t>
            </a:r>
            <a:r>
              <a:rPr lang="it-IT" sz="3300" dirty="0" smtClean="0"/>
              <a:t>(</a:t>
            </a:r>
            <a:r>
              <a:rPr lang="it-IT" sz="3300" dirty="0" err="1" smtClean="0"/>
              <a:t>Select</a:t>
            </a:r>
            <a:r>
              <a:rPr lang="it-IT" sz="3300" dirty="0" smtClean="0"/>
              <a:t> </a:t>
            </a:r>
            <a:r>
              <a:rPr lang="it-IT" sz="3300" dirty="0" err="1" smtClean="0"/>
              <a:t>Query</a:t>
            </a:r>
            <a:r>
              <a:rPr lang="it-IT" sz="3300" dirty="0" smtClean="0"/>
              <a:t> </a:t>
            </a:r>
            <a:r>
              <a:rPr lang="it-IT" sz="3300" dirty="0" err="1" smtClean="0"/>
              <a:t>Language</a:t>
            </a:r>
            <a:r>
              <a:rPr lang="it-IT" sz="3300" dirty="0" smtClean="0"/>
              <a:t>).</a:t>
            </a:r>
          </a:p>
          <a:p>
            <a:pPr>
              <a:buFont typeface="Wingdings" pitchFamily="2" charset="2"/>
              <a:buChar char="v"/>
            </a:pPr>
            <a:r>
              <a:rPr lang="it-IT" sz="3300" b="1" dirty="0" smtClean="0"/>
              <a:t> Rilevamento </a:t>
            </a:r>
            <a:r>
              <a:rPr lang="it-IT" sz="3300" b="1" dirty="0" err="1" smtClean="0"/>
              <a:t>geo-data</a:t>
            </a:r>
            <a:r>
              <a:rPr lang="it-IT" sz="3300" b="1" dirty="0" smtClean="0"/>
              <a:t> sul campo.</a:t>
            </a:r>
            <a:endParaRPr lang="it-IT" sz="3300" dirty="0" smtClean="0"/>
          </a:p>
          <a:p>
            <a:pPr>
              <a:buFont typeface="Wingdings" pitchFamily="2" charset="2"/>
              <a:buChar char="v"/>
            </a:pPr>
            <a:r>
              <a:rPr lang="it-IT" sz="3300" dirty="0" smtClean="0"/>
              <a:t> </a:t>
            </a:r>
            <a:r>
              <a:rPr lang="it-IT" sz="3300" b="1" dirty="0" err="1" smtClean="0"/>
              <a:t>W</a:t>
            </a:r>
            <a:r>
              <a:rPr lang="it-IT" sz="3300" b="1" dirty="0" err="1" smtClean="0"/>
              <a:t>eb-mapping</a:t>
            </a:r>
            <a:r>
              <a:rPr lang="it-IT" sz="3300" b="1" dirty="0" smtClean="0"/>
              <a:t> </a:t>
            </a:r>
            <a:r>
              <a:rPr lang="it-IT" sz="3300" b="1" dirty="0" err="1" smtClean="0"/>
              <a:t>OpenStreetMap</a:t>
            </a:r>
            <a:r>
              <a:rPr lang="it-IT" sz="3300" b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it-IT" sz="3300" b="1" dirty="0" smtClean="0"/>
              <a:t> </a:t>
            </a:r>
            <a:r>
              <a:rPr lang="it-IT" sz="3300" b="1" dirty="0" err="1" smtClean="0"/>
              <a:t>Photo</a:t>
            </a:r>
            <a:r>
              <a:rPr lang="it-IT" sz="3300" b="1" dirty="0" smtClean="0"/>
              <a:t> web </a:t>
            </a:r>
            <a:r>
              <a:rPr lang="it-IT" sz="3300" b="1" dirty="0" err="1" smtClean="0"/>
              <a:t>mapping</a:t>
            </a:r>
            <a:r>
              <a:rPr lang="it-IT" sz="3300" b="1" dirty="0" smtClean="0"/>
              <a:t> </a:t>
            </a:r>
            <a:r>
              <a:rPr lang="it-IT" sz="3300" b="1" dirty="0" err="1" smtClean="0"/>
              <a:t>Mapillary</a:t>
            </a:r>
            <a:r>
              <a:rPr lang="it-IT" sz="3300" b="1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it-IT" sz="3300" b="1" dirty="0" smtClean="0"/>
              <a:t> </a:t>
            </a:r>
            <a:r>
              <a:rPr lang="it-IT" sz="3300" b="1" dirty="0" smtClean="0"/>
              <a:t>PYTHON per l’analisi degli </a:t>
            </a:r>
            <a:r>
              <a:rPr lang="it-IT" sz="3300" b="1" dirty="0" err="1" smtClean="0"/>
              <a:t>Geo-data</a:t>
            </a:r>
            <a:r>
              <a:rPr lang="it-IT" sz="3300" b="1" dirty="0" smtClean="0"/>
              <a:t>.</a:t>
            </a:r>
            <a:endParaRPr lang="it-IT" sz="3300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Nota: </a:t>
            </a:r>
            <a:r>
              <a:rPr lang="it-IT" i="1" dirty="0" smtClean="0"/>
              <a:t>per </a:t>
            </a:r>
            <a:r>
              <a:rPr lang="it-IT" i="1" dirty="0" smtClean="0"/>
              <a:t>i prezzi, il programma e la durata di ogni corso è necessario contattare direttamente il Docente.</a:t>
            </a:r>
            <a:endParaRPr lang="it-IT" i="1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chemeClr val="tx2"/>
                </a:solidFill>
              </a:rPr>
              <a:t>ELENCO PRINCIPALI LONG COURSES</a:t>
            </a:r>
            <a:endParaRPr lang="it-IT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64360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t-IT" dirty="0" smtClean="0"/>
              <a:t> </a:t>
            </a:r>
            <a:r>
              <a:rPr lang="it-IT" sz="3000" b="1" dirty="0" smtClean="0"/>
              <a:t>QGIS </a:t>
            </a:r>
            <a:r>
              <a:rPr lang="it-IT" sz="3000" b="1" dirty="0" smtClean="0"/>
              <a:t>BASE.</a:t>
            </a:r>
            <a:endParaRPr lang="it-IT" sz="3000" dirty="0" smtClean="0"/>
          </a:p>
          <a:p>
            <a:pPr>
              <a:buFont typeface="Wingdings" pitchFamily="2" charset="2"/>
              <a:buChar char="v"/>
            </a:pPr>
            <a:r>
              <a:rPr lang="it-IT" sz="3000" dirty="0" smtClean="0"/>
              <a:t> </a:t>
            </a:r>
            <a:r>
              <a:rPr lang="it-IT" sz="3000" b="1" dirty="0" smtClean="0"/>
              <a:t>QGIS </a:t>
            </a:r>
            <a:r>
              <a:rPr lang="it-IT" sz="3000" b="1" dirty="0" smtClean="0"/>
              <a:t>AVANZATO.</a:t>
            </a:r>
            <a:endParaRPr lang="it-IT" sz="3000" dirty="0" smtClean="0"/>
          </a:p>
          <a:p>
            <a:pPr>
              <a:buFont typeface="Wingdings" pitchFamily="2" charset="2"/>
              <a:buChar char="v"/>
            </a:pPr>
            <a:r>
              <a:rPr lang="it-IT" sz="3000" dirty="0" smtClean="0"/>
              <a:t> </a:t>
            </a:r>
            <a:r>
              <a:rPr lang="it-IT" sz="3000" b="1" dirty="0" smtClean="0"/>
              <a:t>PROGETTARE E INTERROGARE GEODATABASE integrato a Progetti </a:t>
            </a:r>
            <a:r>
              <a:rPr lang="it-IT" sz="3000" b="1" dirty="0" smtClean="0"/>
              <a:t>GIS da 0</a:t>
            </a:r>
            <a:r>
              <a:rPr lang="it-IT" sz="3000" dirty="0" smtClean="0"/>
              <a:t>: </a:t>
            </a:r>
            <a:r>
              <a:rPr lang="it-IT" sz="3000" b="1" dirty="0" smtClean="0"/>
              <a:t>POSTGIS int. a </a:t>
            </a:r>
            <a:r>
              <a:rPr lang="it-IT" sz="3000" b="1" dirty="0" smtClean="0"/>
              <a:t>QGIS da 0.</a:t>
            </a:r>
            <a:endParaRPr lang="it-IT" sz="3000" dirty="0" smtClean="0"/>
          </a:p>
          <a:p>
            <a:pPr>
              <a:buFont typeface="Wingdings" pitchFamily="2" charset="2"/>
              <a:buChar char="v"/>
            </a:pPr>
            <a:r>
              <a:rPr lang="it-IT" sz="3000" dirty="0" smtClean="0"/>
              <a:t> </a:t>
            </a:r>
            <a:r>
              <a:rPr lang="it-IT" sz="3000" b="1" dirty="0" smtClean="0"/>
              <a:t>GEODATABASE POSTGIS </a:t>
            </a:r>
            <a:r>
              <a:rPr lang="it-IT" sz="3000" b="1" dirty="0" smtClean="0"/>
              <a:t>AVANZATO.</a:t>
            </a:r>
            <a:endParaRPr lang="it-IT" sz="3000" dirty="0" smtClean="0"/>
          </a:p>
          <a:p>
            <a:pPr>
              <a:buFont typeface="Wingdings" pitchFamily="2" charset="2"/>
              <a:buChar char="v"/>
            </a:pPr>
            <a:r>
              <a:rPr lang="it-IT" sz="3000" dirty="0" smtClean="0"/>
              <a:t> </a:t>
            </a:r>
            <a:r>
              <a:rPr lang="it-IT" sz="3000" b="1" dirty="0" smtClean="0"/>
              <a:t>Sviluppo </a:t>
            </a:r>
            <a:r>
              <a:rPr lang="it-IT" sz="3000" dirty="0" smtClean="0"/>
              <a:t>(base) </a:t>
            </a:r>
            <a:r>
              <a:rPr lang="it-IT" sz="3000" b="1" dirty="0" smtClean="0"/>
              <a:t>QGIS </a:t>
            </a:r>
            <a:r>
              <a:rPr lang="it-IT" sz="3000" b="1" dirty="0" err="1" smtClean="0"/>
              <a:t>Plugin</a:t>
            </a:r>
            <a:r>
              <a:rPr lang="it-IT" sz="3000" b="1" dirty="0" smtClean="0"/>
              <a:t> con </a:t>
            </a:r>
            <a:r>
              <a:rPr lang="it-IT" sz="3000" b="1" dirty="0" err="1" smtClean="0"/>
              <a:t>Python</a:t>
            </a:r>
            <a:r>
              <a:rPr lang="it-IT" sz="3000" b="1" dirty="0" smtClean="0"/>
              <a:t> e QT </a:t>
            </a:r>
            <a:r>
              <a:rPr lang="it-IT" sz="3000" b="1" dirty="0" smtClean="0"/>
              <a:t>Designer.</a:t>
            </a:r>
            <a:endParaRPr lang="it-IT" sz="3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it-IT" sz="3000" b="1" dirty="0" smtClean="0"/>
              <a:t>Sviluppo </a:t>
            </a:r>
            <a:r>
              <a:rPr lang="it-IT" sz="3000" dirty="0" smtClean="0"/>
              <a:t>(base) </a:t>
            </a:r>
            <a:r>
              <a:rPr lang="it-IT" sz="3000" b="1" dirty="0" err="1" smtClean="0"/>
              <a:t>Web-GIS</a:t>
            </a:r>
            <a:r>
              <a:rPr lang="it-IT" sz="3000" b="1" dirty="0" smtClean="0"/>
              <a:t> e </a:t>
            </a:r>
            <a:r>
              <a:rPr lang="it-IT" sz="3000" b="1" dirty="0" err="1" smtClean="0"/>
              <a:t>Web-Map</a:t>
            </a:r>
            <a:r>
              <a:rPr lang="it-IT" sz="3000" b="1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it-IT" sz="3000" dirty="0" smtClean="0"/>
          </a:p>
          <a:p>
            <a:pPr>
              <a:buNone/>
            </a:pPr>
            <a:r>
              <a:rPr lang="it-IT" dirty="0" smtClean="0"/>
              <a:t>Nota: </a:t>
            </a:r>
            <a:r>
              <a:rPr lang="it-IT" i="1" dirty="0" smtClean="0"/>
              <a:t>per i prezzi, il programma e la durata di ogni corso è necessario contattare direttamente il Docente.</a:t>
            </a:r>
          </a:p>
          <a:p>
            <a:pPr>
              <a:buNone/>
            </a:pPr>
            <a:endParaRPr lang="it-IT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chemeClr val="tx2"/>
                </a:solidFill>
              </a:rPr>
              <a:t>PRINCIPALI CORSI ON-DEMAND RICHIESTI</a:t>
            </a:r>
            <a:endParaRPr lang="it-IT" sz="4000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464347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it-IT" sz="2800" dirty="0" smtClean="0"/>
              <a:t> </a:t>
            </a:r>
            <a:r>
              <a:rPr lang="it-IT" sz="2800" b="1" dirty="0" smtClean="0"/>
              <a:t>Principi di </a:t>
            </a:r>
            <a:r>
              <a:rPr lang="it-IT" sz="2800" b="1" dirty="0" err="1" smtClean="0"/>
              <a:t>Geo-marketing</a:t>
            </a:r>
            <a:r>
              <a:rPr lang="it-IT" sz="2800" b="1" dirty="0" smtClean="0"/>
              <a:t> aziendale e territoriale, applicato con QGIS e </a:t>
            </a:r>
            <a:r>
              <a:rPr lang="it-IT" sz="2800" b="1" dirty="0" err="1" smtClean="0"/>
              <a:t>PostGIS</a:t>
            </a:r>
            <a:r>
              <a:rPr lang="it-IT" sz="2800" b="1" dirty="0" smtClean="0"/>
              <a:t>.</a:t>
            </a:r>
            <a:endParaRPr lang="it-IT" sz="2800" dirty="0" smtClean="0"/>
          </a:p>
          <a:p>
            <a:pPr>
              <a:buFont typeface="Wingdings" pitchFamily="2" charset="2"/>
              <a:buChar char="v"/>
            </a:pPr>
            <a:r>
              <a:rPr lang="it-IT" sz="2800" dirty="0" smtClean="0"/>
              <a:t> </a:t>
            </a:r>
            <a:r>
              <a:rPr lang="it-IT" sz="2800" b="1" dirty="0" smtClean="0"/>
              <a:t>Tecniche </a:t>
            </a:r>
            <a:r>
              <a:rPr lang="it-IT" sz="2800" b="1" dirty="0" err="1" smtClean="0"/>
              <a:t>Geo-digitali</a:t>
            </a:r>
            <a:r>
              <a:rPr lang="it-IT" sz="2800" b="1" dirty="0" smtClean="0"/>
              <a:t> per la Valorizzazione del Territorio, Paesaggio Culturale e Turismo con QGIS e </a:t>
            </a:r>
            <a:r>
              <a:rPr lang="it-IT" sz="2800" b="1" dirty="0" err="1" smtClean="0"/>
              <a:t>PostGIS</a:t>
            </a:r>
            <a:r>
              <a:rPr lang="it-IT" sz="2800" b="1" dirty="0" smtClean="0"/>
              <a:t>.</a:t>
            </a:r>
            <a:endParaRPr lang="it-IT" sz="2800" dirty="0" smtClean="0"/>
          </a:p>
          <a:p>
            <a:pPr>
              <a:buFont typeface="Wingdings" pitchFamily="2" charset="2"/>
              <a:buChar char="v"/>
            </a:pPr>
            <a:r>
              <a:rPr lang="it-IT" sz="2800" b="1" dirty="0" smtClean="0"/>
              <a:t>Fondamenti di </a:t>
            </a:r>
            <a:r>
              <a:rPr lang="it-IT" sz="2800" b="1" dirty="0" err="1" smtClean="0"/>
              <a:t>Geo-statistica</a:t>
            </a:r>
            <a:r>
              <a:rPr lang="it-IT" sz="2800" b="1" dirty="0" smtClean="0"/>
              <a:t> con R e </a:t>
            </a:r>
            <a:r>
              <a:rPr lang="it-IT" sz="2800" b="1" dirty="0" smtClean="0"/>
              <a:t>QGIS.</a:t>
            </a:r>
            <a:endParaRPr lang="it-IT" sz="2800" dirty="0" smtClean="0"/>
          </a:p>
          <a:p>
            <a:pPr>
              <a:buFont typeface="Wingdings" pitchFamily="2" charset="2"/>
              <a:buChar char="v"/>
            </a:pPr>
            <a:r>
              <a:rPr lang="it-IT" sz="2800" b="1" dirty="0" smtClean="0"/>
              <a:t>PROGETTARE E ANALIZZARE RETI GEOGRAFICHE CON LA TECNOLOGIA GEO – ICT.</a:t>
            </a:r>
          </a:p>
          <a:p>
            <a:pPr>
              <a:buFont typeface="Wingdings" pitchFamily="2" charset="2"/>
              <a:buChar char="v"/>
            </a:pPr>
            <a:r>
              <a:rPr lang="it-IT" sz="2800" b="1" dirty="0" smtClean="0"/>
              <a:t> </a:t>
            </a:r>
            <a:r>
              <a:rPr lang="it-IT" sz="2800" b="1" dirty="0" smtClean="0"/>
              <a:t>L’Agricoltura di Precisione.</a:t>
            </a:r>
          </a:p>
          <a:p>
            <a:pPr>
              <a:buNone/>
            </a:pPr>
            <a:r>
              <a:rPr lang="it-IT" sz="2800" dirty="0" smtClean="0"/>
              <a:t>Nota</a:t>
            </a:r>
            <a:r>
              <a:rPr lang="it-IT" sz="2800" dirty="0" smtClean="0"/>
              <a:t>: </a:t>
            </a:r>
            <a:r>
              <a:rPr lang="it-IT" sz="2800" i="1" dirty="0" smtClean="0"/>
              <a:t>per i prezzi, il programma e la durata di ogni corso è necessario contattare direttamente il Docente.</a:t>
            </a:r>
          </a:p>
          <a:p>
            <a:pPr>
              <a:buNone/>
            </a:pPr>
            <a:endParaRPr lang="it-IT" sz="28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chemeClr val="tx2"/>
                </a:solidFill>
              </a:rPr>
              <a:t>CONTATTI</a:t>
            </a:r>
            <a:endParaRPr lang="it-IT" sz="4000" b="1" dirty="0">
              <a:solidFill>
                <a:schemeClr val="tx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4643470"/>
          </a:xfrm>
        </p:spPr>
        <p:txBody>
          <a:bodyPr>
            <a:noAutofit/>
          </a:bodyPr>
          <a:lstStyle/>
          <a:p>
            <a:pPr>
              <a:buNone/>
            </a:pPr>
            <a:endParaRPr lang="it-IT" sz="2800" b="1" dirty="0" smtClean="0"/>
          </a:p>
          <a:p>
            <a:pPr>
              <a:buNone/>
            </a:pPr>
            <a:r>
              <a:rPr lang="it-IT" sz="2800" b="1" dirty="0" smtClean="0"/>
              <a:t>Docente</a:t>
            </a:r>
            <a:r>
              <a:rPr lang="it-IT" sz="2800" dirty="0" smtClean="0"/>
              <a:t> Dott. Geografo Gagna Andrea,</a:t>
            </a:r>
          </a:p>
          <a:p>
            <a:pPr>
              <a:buNone/>
            </a:pPr>
            <a:r>
              <a:rPr lang="it-IT" sz="2800" dirty="0" err="1" smtClean="0"/>
              <a:t>Email</a:t>
            </a:r>
            <a:r>
              <a:rPr lang="it-IT" sz="2800" dirty="0" smtClean="0"/>
              <a:t>: </a:t>
            </a:r>
            <a:r>
              <a:rPr lang="it-IT" sz="2800" dirty="0" smtClean="0">
                <a:hlinkClick r:id="rId3"/>
              </a:rPr>
              <a:t>g.andre87@gmail.com</a:t>
            </a:r>
            <a:endParaRPr lang="it-IT" sz="2800" dirty="0" smtClean="0"/>
          </a:p>
          <a:p>
            <a:pPr>
              <a:buNone/>
            </a:pPr>
            <a:r>
              <a:rPr lang="it-IT" sz="2800" dirty="0" err="1" smtClean="0"/>
              <a:t>Cell</a:t>
            </a:r>
            <a:r>
              <a:rPr lang="it-IT" sz="2800" dirty="0" smtClean="0"/>
              <a:t>: 3298530358.</a:t>
            </a:r>
          </a:p>
          <a:p>
            <a:pPr>
              <a:buNone/>
            </a:pPr>
            <a:endParaRPr lang="it-IT" sz="2800" dirty="0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Dt. Geografo Gagna Andrea, Owner and Manager Geo-Web Community and Accademy RIProGEO</a:t>
            </a:r>
            <a:endParaRPr lang="it-IT"/>
          </a:p>
        </p:txBody>
      </p:sp>
      <p:pic>
        <p:nvPicPr>
          <p:cNvPr id="5" name="Immagine 4" descr="RIPG2.0_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3071810"/>
            <a:ext cx="4562475" cy="2714625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2976" y="285728"/>
            <a:ext cx="7715304" cy="898521"/>
          </a:xfrm>
          <a:solidFill>
            <a:schemeClr val="accent3">
              <a:lumMod val="60000"/>
              <a:lumOff val="40000"/>
            </a:schemeClr>
          </a:solidFill>
          <a:scene3d>
            <a:camera prst="perspectiveHeroicExtremeRightFacing"/>
            <a:lightRig rig="threePt" dir="t"/>
          </a:scene3d>
        </p:spPr>
        <p:txBody>
          <a:bodyPr/>
          <a:lstStyle/>
          <a:p>
            <a:r>
              <a:rPr lang="it-IT" b="1" dirty="0" smtClean="0"/>
              <a:t>Grazie per la gentile attenzione!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57290" y="1500174"/>
            <a:ext cx="6400800" cy="571504"/>
          </a:xfrm>
        </p:spPr>
        <p:txBody>
          <a:bodyPr>
            <a:normAutofit lnSpcReduction="10000"/>
          </a:bodyPr>
          <a:lstStyle/>
          <a:p>
            <a:r>
              <a:rPr lang="it-IT" b="1" dirty="0" err="1" smtClean="0"/>
              <a:t>CATALOGO*</a:t>
            </a:r>
            <a:r>
              <a:rPr lang="it-IT" b="1" dirty="0" smtClean="0"/>
              <a:t> CORSI E SERVIZI 2017</a:t>
            </a:r>
            <a:endParaRPr lang="it-IT" b="1" dirty="0"/>
          </a:p>
        </p:txBody>
      </p:sp>
      <p:pic>
        <p:nvPicPr>
          <p:cNvPr id="4" name="Immagine 3" descr="RIPG2.0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643314"/>
            <a:ext cx="4562475" cy="2500311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Dt. </a:t>
            </a:r>
            <a:r>
              <a:rPr lang="en-US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Geografo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Gagna Andrea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Owner and Manager Geo-Web Community and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Accademy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RIProGEO</a:t>
            </a:r>
            <a:endParaRPr lang="it-IT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00100" y="2214554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*E’ STATO REALIZZATO ANCHE E SOPRATTUTTO ALLA LUCE </a:t>
            </a:r>
            <a:r>
              <a:rPr lang="it-IT" sz="1200" dirty="0" err="1" smtClean="0"/>
              <a:t>DI</a:t>
            </a:r>
            <a:r>
              <a:rPr lang="it-IT" sz="1200" dirty="0" smtClean="0"/>
              <a:t> 2 SONDAGGI ANCORA IN CORSO E ATTIVATI DAI PRIMI </a:t>
            </a:r>
            <a:r>
              <a:rPr lang="it-IT" sz="1200" dirty="0" err="1" smtClean="0"/>
              <a:t>DI</a:t>
            </a:r>
            <a:r>
              <a:rPr lang="it-IT" sz="1200" dirty="0" smtClean="0"/>
              <a:t> GENNAIO 2017 E </a:t>
            </a:r>
            <a:r>
              <a:rPr lang="it-IT" sz="1200" dirty="0" err="1" smtClean="0"/>
              <a:t>DI</a:t>
            </a:r>
            <a:r>
              <a:rPr lang="it-IT" sz="1200" dirty="0" smtClean="0"/>
              <a:t> CUI UNO HA TITOLO “</a:t>
            </a:r>
            <a:r>
              <a:rPr lang="it-IT" sz="1200" b="1" dirty="0" smtClean="0">
                <a:hlinkClick r:id="rId3"/>
              </a:rPr>
              <a:t>FORMAZIONE PROFESSIONE GEOGRAFO</a:t>
            </a:r>
            <a:r>
              <a:rPr lang="it-IT" sz="1200" dirty="0" smtClean="0"/>
              <a:t>” E INTENDE INDAGARE LE NECESSITA’ DA PARTE </a:t>
            </a:r>
            <a:r>
              <a:rPr lang="it-IT" sz="1200" dirty="0" err="1" smtClean="0"/>
              <a:t>DI</a:t>
            </a:r>
            <a:r>
              <a:rPr lang="it-IT" sz="1200" dirty="0" smtClean="0"/>
              <a:t> CHI LAVORA O STUDIA NEL SETTORE GEO-ICT E QUINDI DELINEARE IL “PROFILO DELLA DOMANDA”, MENTRE L’ ALTRO , INTITOLATO “</a:t>
            </a:r>
            <a:r>
              <a:rPr lang="it-IT" sz="1200" b="1" dirty="0" smtClean="0">
                <a:hlinkClick r:id="rId4"/>
              </a:rPr>
              <a:t>QUALI COMPETENZE CERCANO LE AZIENDE DAI LAUREATI IN GEOGRAFIA E AFFINI</a:t>
            </a:r>
            <a:r>
              <a:rPr lang="it-IT" sz="1200" dirty="0" smtClean="0"/>
              <a:t>?”,  VUOLE ARRIVARE A DEFINIRE IL “PROFILO DELL’OFFERTA”. E’ SEMPRE POSSIBILE COMPILARE I QUESTIONARI SE NON LO SI HA GIA’ FATTO!</a:t>
            </a:r>
            <a:endParaRPr lang="it-IT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1029</Words>
  <PresentationFormat>Presentazione su schermo (4:3)</PresentationFormat>
  <Paragraphs>68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RIProGEO 2.0</vt:lpstr>
      <vt:lpstr>CORSI</vt:lpstr>
      <vt:lpstr>ELENCO PRINCIPALI SHORT COURSES</vt:lpstr>
      <vt:lpstr>ELENCO PRINCIPALI LONG COURSES</vt:lpstr>
      <vt:lpstr>PRINCIPALI CORSI ON-DEMAND RICHIESTI</vt:lpstr>
      <vt:lpstr>CONTATTI</vt:lpstr>
      <vt:lpstr>Grazie per la gentile attenzione!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RIProGEO 2.0</dc:title>
  <dc:creator>Andrea Gagna</dc:creator>
  <cp:lastModifiedBy>matteo gagna</cp:lastModifiedBy>
  <cp:revision>116</cp:revision>
  <dcterms:created xsi:type="dcterms:W3CDTF">2016-12-28T12:42:21Z</dcterms:created>
  <dcterms:modified xsi:type="dcterms:W3CDTF">2017-05-29T14:35:18Z</dcterms:modified>
</cp:coreProperties>
</file>